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256" r:id="rId2"/>
    <p:sldId id="260" r:id="rId3"/>
    <p:sldId id="281" r:id="rId4"/>
    <p:sldId id="331" r:id="rId5"/>
    <p:sldId id="343" r:id="rId6"/>
    <p:sldId id="284" r:id="rId7"/>
    <p:sldId id="272" r:id="rId8"/>
    <p:sldId id="274" r:id="rId9"/>
    <p:sldId id="34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EAEAEA"/>
    <a:srgbClr val="DDDDDD"/>
    <a:srgbClr val="B2B2B2"/>
    <a:srgbClr val="99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7" autoAdjust="0"/>
    <p:restoredTop sz="94790" autoAdjust="0"/>
  </p:normalViewPr>
  <p:slideViewPr>
    <p:cSldViewPr>
      <p:cViewPr>
        <p:scale>
          <a:sx n="75" d="100"/>
          <a:sy n="75" d="100"/>
        </p:scale>
        <p:origin x="-11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Monotype Corsiva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Monotype Corsiva" pitchFamily="66" charset="0"/>
                <a:cs typeface="+mn-cs"/>
              </a:defRPr>
            </a:lvl1pPr>
          </a:lstStyle>
          <a:p>
            <a:pPr>
              <a:defRPr/>
            </a:pPr>
            <a:fld id="{B9BDC4AF-9D51-4DB3-B646-87553EE6B3D7}" type="datetimeFigureOut">
              <a:rPr lang="ru-RU"/>
              <a:pPr>
                <a:defRPr/>
              </a:pPr>
              <a:t>31.05.2020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Monotype Corsiva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Monotype Corsiva" pitchFamily="66" charset="0"/>
                <a:cs typeface="+mn-cs"/>
              </a:defRPr>
            </a:lvl1pPr>
          </a:lstStyle>
          <a:p>
            <a:pPr>
              <a:defRPr/>
            </a:pPr>
            <a:fld id="{6B3660F8-1085-42FB-B2BD-3E280D206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13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AF211-B732-4C2F-BC2D-470F69E8C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CF640-EC57-421D-8A35-857C495CD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810F7-5BE6-4A57-B10B-BB1320F37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8ECF3-81AC-488D-BEFE-A0EFAAC8F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DCA88-B283-4990-81FA-C9627A2F9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9FB4D-AB9F-4E2C-9257-AD15BA82E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5AD6C-B900-4CA6-BB9B-2CBFBA203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0A8F9-6E0B-47D6-BEBC-60C9F4B11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39248-CD78-47A3-BED1-4AD8EB9BE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B48B2-CB7A-4FAF-8A9B-DEBD3D7F8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80F47-448B-4741-9FBA-8A6B1201E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46AE521-3ED2-45CE-8D73-C16B775F3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57158" y="1575956"/>
            <a:ext cx="8543899" cy="110654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Памятники литературным героям</a:t>
            </a: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6300788" y="4797425"/>
            <a:ext cx="2627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Monotype Corsiva" pitchFamily="66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5004048" y="4143375"/>
            <a:ext cx="32403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latin typeface="Monotype Corsiva" pitchFamily="66" charset="0"/>
              </a:rPr>
              <a:t>Работу </a:t>
            </a:r>
            <a:r>
              <a:rPr lang="ru-RU" sz="1800" b="1" dirty="0" smtClean="0">
                <a:latin typeface="Monotype Corsiva" pitchFamily="66" charset="0"/>
              </a:rPr>
              <a:t>выполнили учащиеся</a:t>
            </a:r>
            <a:r>
              <a:rPr lang="ru-RU" sz="1800" b="1" dirty="0">
                <a:latin typeface="Monotype Corsiva" pitchFamily="66" charset="0"/>
              </a:rPr>
              <a:t/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2-го и 4-го классов</a:t>
            </a:r>
            <a:endParaRPr lang="ru-RU" sz="1800" b="1" dirty="0">
              <a:latin typeface="Monotype Corsiva" pitchFamily="66" charset="0"/>
            </a:endParaRPr>
          </a:p>
          <a:p>
            <a:r>
              <a:rPr lang="ru-RU" sz="1800" b="1" dirty="0" smtClean="0">
                <a:latin typeface="Monotype Corsiva" pitchFamily="66" charset="0"/>
              </a:rPr>
              <a:t>Классный руководитель </a:t>
            </a:r>
            <a:r>
              <a:rPr lang="ru-RU" sz="1800" b="1" dirty="0" err="1" smtClean="0">
                <a:latin typeface="Monotype Corsiva" pitchFamily="66" charset="0"/>
              </a:rPr>
              <a:t>Воловликова</a:t>
            </a:r>
            <a:r>
              <a:rPr lang="ru-RU" sz="1800" b="1" dirty="0" smtClean="0">
                <a:latin typeface="Monotype Corsiva" pitchFamily="66" charset="0"/>
              </a:rPr>
              <a:t> Алла Ивановна</a:t>
            </a:r>
            <a:endParaRPr lang="ru-RU" sz="1800" b="1" dirty="0">
              <a:latin typeface="Monotype Corsiva" pitchFamily="66" charset="0"/>
            </a:endParaRPr>
          </a:p>
        </p:txBody>
      </p:sp>
      <p:pic>
        <p:nvPicPr>
          <p:cNvPr id="6" name="Picture 4" descr="i00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961125"/>
            <a:ext cx="2214929" cy="26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i00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701887"/>
            <a:ext cx="2448768" cy="29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260648"/>
            <a:ext cx="5616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МБОУ Масловская ООШ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1052736"/>
            <a:ext cx="4248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Литературная гостиная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167390"/>
            <a:ext cx="7257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Посвящается Всероссийскому дню библиотек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611188" y="333375"/>
            <a:ext cx="8207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Monotype Corsiva" pitchFamily="66" charset="0"/>
              </a:rPr>
              <a:t>	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3" name="Рисунок 2" descr="G:\Осень МОШ 19\IMG_51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0" y="589855"/>
            <a:ext cx="7861572" cy="514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03648" y="5889466"/>
            <a:ext cx="6192688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2000" b="1" dirty="0" err="1" smtClean="0">
                <a:latin typeface="Monotype Corsiva" pitchFamily="66" charset="0"/>
              </a:rPr>
              <a:t>Надежевский</a:t>
            </a:r>
            <a:r>
              <a:rPr lang="ru-RU" sz="2000" b="1" dirty="0" smtClean="0">
                <a:latin typeface="Monotype Corsiva" pitchFamily="66" charset="0"/>
              </a:rPr>
              <a:t> отдел МБУК  ТР «МЦБ»,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Библиотекарь </a:t>
            </a:r>
            <a:r>
              <a:rPr lang="ru-RU" sz="2000" b="1" dirty="0" err="1" smtClean="0">
                <a:latin typeface="Monotype Corsiva" pitchFamily="66" charset="0"/>
              </a:rPr>
              <a:t>Черкашова</a:t>
            </a:r>
            <a:r>
              <a:rPr lang="ru-RU" sz="2000" b="1" dirty="0" smtClean="0">
                <a:latin typeface="Monotype Corsiva" pitchFamily="66" charset="0"/>
              </a:rPr>
              <a:t> Н.В.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55875" y="333375"/>
            <a:ext cx="3743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dirty="0">
                <a:latin typeface="Monotype Corsiva" pitchFamily="66" charset="0"/>
              </a:rPr>
              <a:t> </a:t>
            </a:r>
            <a:endParaRPr lang="ru-RU" sz="2000" i="1" dirty="0"/>
          </a:p>
        </p:txBody>
      </p:sp>
      <p:pic>
        <p:nvPicPr>
          <p:cNvPr id="3" name="Рисунок 2" descr="F:\IMG-20190430-WA0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5763"/>
            <a:ext cx="3887985" cy="24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DSCN129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"/>
          <a:stretch/>
        </p:blipFill>
        <p:spPr bwMode="auto">
          <a:xfrm>
            <a:off x="4932040" y="825762"/>
            <a:ext cx="3456384" cy="24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Осень МОШ 19\IMG_51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05064"/>
            <a:ext cx="3887985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В гостях у сказки\DSCN127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456384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335699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Сколько интересного и полезного мы узнаем в библиотеке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573" y="0"/>
            <a:ext cx="4934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Книга – источник знаний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</a:p>
        </p:txBody>
      </p:sp>
      <p:pic>
        <p:nvPicPr>
          <p:cNvPr id="4" name="Рисунок 3" descr="F:\ДЕТИ\IMG_98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8" y="573212"/>
            <a:ext cx="2880320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F:\ДЕТИ\IMG_98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95" y="576784"/>
            <a:ext cx="3096343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F:\75 - лет Тацинский район\Копия DSCN14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28" y="2420888"/>
            <a:ext cx="3600399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F:\ДЕТИ\IMG_98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79"/>
            <a:ext cx="3096343" cy="206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488832" cy="76470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Книга – источник знаний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279704"/>
            <a:ext cx="7488832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Знакомство с книгой  продолжается в школе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5" name="Рисунок 4" descr="F:\ДЕТИ\IMG_990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6756" r="6185"/>
          <a:stretch/>
        </p:blipFill>
        <p:spPr bwMode="auto">
          <a:xfrm>
            <a:off x="494780" y="4149080"/>
            <a:ext cx="2974156" cy="206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467545" y="188913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Памятники литературным героям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2123728" y="908721"/>
            <a:ext cx="67694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i="1" dirty="0" smtClean="0">
                <a:latin typeface="Monotype Corsiva" pitchFamily="66" charset="0"/>
              </a:rPr>
              <a:t>Памятник-это </a:t>
            </a:r>
            <a:r>
              <a:rPr lang="ru-RU" sz="2000" b="1" i="1" dirty="0">
                <a:latin typeface="Monotype Corsiva" pitchFamily="66" charset="0"/>
              </a:rPr>
              <a:t>всё, что сделано для облегчения памяти и для того чтобы </a:t>
            </a:r>
            <a:r>
              <a:rPr lang="ru-RU" sz="2000" b="1" i="1" dirty="0" smtClean="0">
                <a:latin typeface="Monotype Corsiva" pitchFamily="66" charset="0"/>
              </a:rPr>
              <a:t>помнить</a:t>
            </a:r>
            <a:r>
              <a:rPr lang="ru-RU" sz="2000" b="1" i="1" dirty="0" smtClean="0">
                <a:latin typeface="Monotype Corsiva" pitchFamily="66" charset="0"/>
              </a:rPr>
              <a:t>.                                                                      </a:t>
            </a:r>
            <a:r>
              <a:rPr lang="ru-RU" sz="2000" b="1" dirty="0" err="1" smtClean="0">
                <a:latin typeface="Monotype Corsiva" pitchFamily="66" charset="0"/>
              </a:rPr>
              <a:t>В.И.Даль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 bwMode="auto">
          <a:xfrm>
            <a:off x="251520" y="1772816"/>
            <a:ext cx="3024336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57225" y="303312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877272"/>
            <a:ext cx="1872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Памятник Пиноккио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772816"/>
            <a:ext cx="53285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120 лет известна во всем мире книжка о многочисленных приключениях деревянной куклы с длинным носом, написанная добрым мудрым итальянским писателем Карло Коллоди.</a:t>
            </a:r>
          </a:p>
          <a:p>
            <a:pPr algn="just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Раскрыв книгу, сразу углубляешься в чтение и непременно начинаешь смеяться над забавными проделками Пиноккио;</a:t>
            </a:r>
          </a:p>
          <a:p>
            <a:pPr algn="just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Сочувствовать ему, когда он попадет в Страну развлечений и превращается в осла и радуешься и немного сожалеешь, когда из невоспитанной, лживой деревянной куклы получился умный и красивый мальчик, настоящий человечек. </a:t>
            </a:r>
          </a:p>
          <a:p>
            <a:pPr algn="just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маленьком итальянском городке Коллоди стоит редкостное изваяние - памятник деревянному человечку по имени Пиноккио. На памятнике высечена надпись:</a:t>
            </a:r>
          </a:p>
          <a:p>
            <a:pPr algn="just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«Бессмертному Пиноккио - от благодарных читателей в возрасте от 4 до 70 лет».</a:t>
            </a:r>
          </a:p>
          <a:p>
            <a:pPr algn="just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нашей стране больше известен вольный перевод этой книжки, сделанный русским писателем Алексеем Толстым, под названием…«Золотой ключик». Установлено несколько памятников Буратино, один их которых находится в Самаре.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3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524625"/>
            <a:ext cx="684212" cy="333375"/>
          </a:xfrm>
          <a:prstGeom prst="actionButtonReturn">
            <a:avLst/>
          </a:prstGeom>
          <a:gradFill rotWithShape="1">
            <a:gsLst>
              <a:gs pos="0">
                <a:srgbClr val="B2B2B2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Monotype Corsiva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01000" y="6500813"/>
            <a:ext cx="1143000" cy="3571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/>
              <a:t>Далее</a:t>
            </a:r>
          </a:p>
        </p:txBody>
      </p:sp>
      <p:sp>
        <p:nvSpPr>
          <p:cNvPr id="19459" name="Text Box 14"/>
          <p:cNvSpPr txBox="1">
            <a:spLocks noChangeArrowheads="1"/>
          </p:cNvSpPr>
          <p:nvPr/>
        </p:nvSpPr>
        <p:spPr bwMode="auto">
          <a:xfrm>
            <a:off x="395287" y="980728"/>
            <a:ext cx="496880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 dirty="0"/>
          </a:p>
        </p:txBody>
      </p:sp>
      <p:sp>
        <p:nvSpPr>
          <p:cNvPr id="19460" name="Rectangle 15"/>
          <p:cNvSpPr>
            <a:spLocks noChangeArrowheads="1"/>
          </p:cNvSpPr>
          <p:nvPr/>
        </p:nvSpPr>
        <p:spPr bwMode="auto">
          <a:xfrm>
            <a:off x="1481138" y="3338513"/>
            <a:ext cx="4562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200"/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087168" y="971723"/>
            <a:ext cx="3690566" cy="504056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395284" y="860513"/>
            <a:ext cx="442842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Братья Гримм, Якоб и Вильгельм, при жизни были знамениты как серьезные ученые, но даже сами не предполагали, что всемирную славу, славу на века им принесут вовсе не научные труды, а сказки, которые они собирали по всей Германии. Вот как в жизни бывает.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Братья собрали более 200 сказок и издали их в нескольких сборниках под общим названием «Детские и семейные сказки».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Веселые сказки братьев Гримм, высмеивающие лень, жадность, зависть, скупость, трусость и восхваляющие трудолюбие, находчивость, сострадание, скрасили детство множеству поколений и до сих пор находят все новых читателей среди детей и взрослых: «Храбрый портной», «Золотой гусь», «Король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Дроздобород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«Госпожа Метелица», «Бременские музыканты», «Соломинка, уголек и боб», «Красная Шапочка»,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Гензель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Гретель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«Розочка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Беляночка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«Умная Эльза», «Три пряхи».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немецком городе Бремене выстроили свою пирамиду у стен ратуши знаменитые бременские музыканты – Осёл, Пёс, Кот и Петух. Такими их изваял в бронзе профессор Герхард Маркс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37292"/>
            <a:ext cx="7744916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Памятник Бременским музыкантам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404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3672408" cy="4536504"/>
          </a:xfrm>
          <a:prstGeom prst="rect">
            <a:avLst/>
          </a:prstGeom>
        </p:spPr>
      </p:pic>
      <p:sp>
        <p:nvSpPr>
          <p:cNvPr id="20482" name="Text Box 11"/>
          <p:cNvSpPr txBox="1">
            <a:spLocks noChangeArrowheads="1"/>
          </p:cNvSpPr>
          <p:nvPr/>
        </p:nvSpPr>
        <p:spPr bwMode="auto">
          <a:xfrm>
            <a:off x="4211960" y="764704"/>
            <a:ext cx="4464496" cy="556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Русалочка из одноименной сказки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Х.К.Андерсена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Сказка «Русалочка»– самая красивая и самая грустная сказка великого датского сказочника.</a:t>
            </a:r>
          </a:p>
          <a:p>
            <a:pPr algn="just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Самая младшая дочь морского царя. Когда ей исполнилось 15 лет, она всплыла на поверхность моря и увидела в каюте трехмачтового корабля прекрасного молодого принца.</a:t>
            </a:r>
          </a:p>
          <a:p>
            <a:pPr algn="just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Вдруг началась буря. Корабль тонет, а Русалочке удается спасти юного принца. С тех пор она полюбила его. Но он отдал свое сердце другой девушке. В день его свадьбы Русалочка превращается в морскую пену.</a:t>
            </a:r>
          </a:p>
          <a:p>
            <a:pPr algn="just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Каждый, кто хоть раз бывал в порту Копенгагена на набережной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Лангелинье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имел возможность собственными глазами полюбоваться на главную героиню одной из самых знаменитых сказок Андерсена. Бронзовая красавица-Русалочка грустно сидит на базальтовом валуне, выступающем из самой воды. Сжимая в руках веточку водорослей, она задумчиво смотрит вдаль, тоскуя о своей неразделённой любви.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301208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Памятник Русалочке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0063" y="5537200"/>
            <a:ext cx="8237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Monotype Corsiva" pitchFamily="66" charset="0"/>
              </a:rPr>
              <a:t>.</a:t>
            </a:r>
          </a:p>
          <a:p>
            <a:endParaRPr lang="ru-RU" sz="2000">
              <a:latin typeface="Monotype Corsiva" pitchFamily="66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4175" y="4918076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Monotype Corsiva" pitchFamily="66" charset="0"/>
            </a:endParaRPr>
          </a:p>
        </p:txBody>
      </p: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250825" y="765175"/>
            <a:ext cx="2305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11188" y="5157788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32656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Наша картинная галерея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5" y="6334780"/>
            <a:ext cx="540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Иллюстрации к прочитанным книгам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2" y="1159816"/>
            <a:ext cx="3099508" cy="4377384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700808"/>
            <a:ext cx="3492388" cy="43924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18831" y="917431"/>
            <a:ext cx="3337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2 класс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0063" y="5537200"/>
            <a:ext cx="8237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Monotype Corsiva" pitchFamily="66" charset="0"/>
              </a:rPr>
              <a:t>.</a:t>
            </a:r>
          </a:p>
          <a:p>
            <a:endParaRPr lang="ru-RU" sz="2000">
              <a:latin typeface="Monotype Corsiva" pitchFamily="66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4175" y="4918076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Monotype Corsiva" pitchFamily="66" charset="0"/>
            </a:endParaRPr>
          </a:p>
        </p:txBody>
      </p: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250825" y="765175"/>
            <a:ext cx="2305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11188" y="5157788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32656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Наша картинная галерея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5805264"/>
            <a:ext cx="3889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Иллюстрации к прочитанным книгам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7" y="917431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Monotype Corsiva" pitchFamily="66" charset="0"/>
              </a:rPr>
              <a:t>4</a:t>
            </a:r>
            <a:r>
              <a:rPr lang="ru-RU" b="1" dirty="0" smtClean="0">
                <a:latin typeface="Monotype Corsiva" pitchFamily="66" charset="0"/>
              </a:rPr>
              <a:t> класс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r="15223" b="22664"/>
          <a:stretch/>
        </p:blipFill>
        <p:spPr>
          <a:xfrm>
            <a:off x="250825" y="990298"/>
            <a:ext cx="2305050" cy="2915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37" y="1733600"/>
            <a:ext cx="2423442" cy="3184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86" y="3309023"/>
            <a:ext cx="2340260" cy="3218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/>
          <p:nvPr/>
        </p:nvPicPr>
        <p:blipFill rotWithShape="1">
          <a:blip r:embed="rId5"/>
          <a:srcRect r="3859" b="9656"/>
          <a:stretch/>
        </p:blipFill>
        <p:spPr>
          <a:xfrm>
            <a:off x="6513215" y="990298"/>
            <a:ext cx="2325985" cy="3014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4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335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Книга – источник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Алла</cp:lastModifiedBy>
  <cp:revision>109</cp:revision>
  <dcterms:created xsi:type="dcterms:W3CDTF">2011-06-02T12:18:21Z</dcterms:created>
  <dcterms:modified xsi:type="dcterms:W3CDTF">2020-05-31T08:20:18Z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8509516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